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1" r:id="rId3"/>
    <p:sldId id="266" r:id="rId4"/>
    <p:sldId id="257" r:id="rId5"/>
    <p:sldId id="260" r:id="rId6"/>
    <p:sldId id="271" r:id="rId7"/>
    <p:sldId id="272" r:id="rId8"/>
    <p:sldId id="273" r:id="rId9"/>
    <p:sldId id="265" r:id="rId10"/>
    <p:sldId id="267" r:id="rId11"/>
    <p:sldId id="268" r:id="rId12"/>
    <p:sldId id="274" r:id="rId13"/>
    <p:sldId id="270" r:id="rId14"/>
    <p:sldId id="269" r:id="rId15"/>
    <p:sldId id="25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97C77-FD39-4453-9B62-97549C527D6C}" type="datetimeFigureOut">
              <a:rPr lang="pl-PL" smtClean="0"/>
              <a:t>2018-02-07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07EB7-17B9-4342-9A27-FF70A8136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67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CED4-8780-4513-A45F-7870DE1F57AE}" type="datetime1">
              <a:rPr lang="pl-PL" smtClean="0"/>
              <a:t>2018-02-07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2017-09-01 - Informacja na temat zajęć w I połowie sezonu 2017/2018</a:t>
            </a: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7885-60F7-4360-BF4E-72D9F58C0A23}" type="datetime1">
              <a:rPr lang="pl-PL" smtClean="0"/>
              <a:t>2018-02-07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2017-09-01 - Informacja na temat zajęć w I połowie sezonu 2017/2018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F722-3B35-481D-9169-8E30B933FFDE}" type="datetime1">
              <a:rPr lang="pl-PL" smtClean="0"/>
              <a:t>2018-02-07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2017-09-01 - Informacja na temat zajęć w I połowie sezonu 2017/2018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63AC-1F1C-4260-B899-5989DA84CABA}" type="datetime1">
              <a:rPr lang="pl-PL" smtClean="0"/>
              <a:t>2018-02-07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2017-09-01 - Informacja na temat zajęć w I połowie sezonu 2017/2018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8BA-E9C5-4EA9-97E4-976D0433A334}" type="datetime1">
              <a:rPr lang="pl-PL" smtClean="0"/>
              <a:t>2018-02-07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2017-09-01 - Informacja na temat zajęć w I połowie sezonu 2017/2018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58B5-8A3D-49A9-AD4B-A2FADBBBD210}" type="datetime1">
              <a:rPr lang="pl-PL" smtClean="0"/>
              <a:t>2018-02-07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2017-09-01 - Informacja na temat zajęć w I połowie sezonu 2017/2018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802B-AFAA-40D3-BD5B-84BAA3F30E11}" type="datetime1">
              <a:rPr lang="pl-PL" smtClean="0"/>
              <a:t>2018-02-07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2017-09-01 - Informacja na temat zajęć w I połowie sezonu 2017/2018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AA15-8E41-4E50-8040-5CB591070988}" type="datetime1">
              <a:rPr lang="pl-PL" smtClean="0"/>
              <a:t>2018-02-07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2017-09-01 - Informacja na temat zajęć w I połowie sezonu 2017/2018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B538-7EF1-49DE-8D8D-CF1C971EA190}" type="datetime1">
              <a:rPr lang="pl-PL" smtClean="0"/>
              <a:t>2018-02-07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2017-09-01 - Informacja na temat zajęć w I połowie sezonu 2017/2018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3543-0359-4FE8-8492-6B0BD49A9A0C}" type="datetime1">
              <a:rPr lang="pl-PL" smtClean="0"/>
              <a:t>2018-02-07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2017-09-01 - Informacja na temat zajęć w I połowie sezonu 2017/2018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2AE4-194F-4EFB-8944-FEDDCCD9D44B}" type="datetime1">
              <a:rPr lang="pl-PL" smtClean="0"/>
              <a:t>2018-02-07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2017-09-01 - Informacja na temat zajęć w I połowie sezonu 2017/2018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D879D8-3BB2-467A-AAA2-F2BD8AE67B9A}" type="datetime1">
              <a:rPr lang="pl-PL" smtClean="0"/>
              <a:t>2018-02-07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pl-PL" smtClean="0"/>
              <a:t>Świebodzice, 2017-09-01 - Informacja na temat zajęć w I połowie sezonu 2017/2018</a:t>
            </a: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klubrekin.pl/2013/08/od-wrzesnia-pracuje-z-nami-nowy-instruktor-plywania/_dsc2623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hyperlink" Target="http://klubrekin.pl/trenerzy/dsc04009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klubrekin.pl/trenerzy/dscn0486/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1823" y="3569536"/>
            <a:ext cx="7851648" cy="1944216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>
                <a:solidFill>
                  <a:schemeClr val="tx2">
                    <a:lumMod val="10000"/>
                  </a:schemeClr>
                </a:solidFill>
              </a:rPr>
              <a:t>Plan zajęć KS REKIN</a:t>
            </a:r>
            <a:br>
              <a:rPr lang="pl-PL" sz="40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pl-PL" sz="4000" dirty="0" smtClean="0">
                <a:solidFill>
                  <a:schemeClr val="tx2">
                    <a:lumMod val="10000"/>
                  </a:schemeClr>
                </a:solidFill>
              </a:rPr>
              <a:t>sezon 2017 / 2018</a:t>
            </a:r>
            <a:br>
              <a:rPr lang="pl-PL" sz="40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pl-PL" sz="4000" dirty="0" smtClean="0">
                <a:solidFill>
                  <a:schemeClr val="tx2">
                    <a:lumMod val="10000"/>
                  </a:schemeClr>
                </a:solidFill>
              </a:rPr>
              <a:t>pływalnia WCR Świebodzice</a:t>
            </a:r>
            <a:endParaRPr lang="pl-PL" sz="4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rekin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524" y="692696"/>
            <a:ext cx="2764904" cy="266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51961" y="59797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+mj-lt"/>
              </a:rPr>
              <a:t>Świebodzice, 2018-02-08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+mj-lt"/>
              </a:rPr>
              <a:t>Informacje Zarządu KS REKIN</a:t>
            </a:r>
            <a:endParaRPr lang="pl-PL" sz="3200" b="1" dirty="0">
              <a:latin typeface="+mj-lt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520447" y="5478121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latin typeface="+mj-lt"/>
              </a:rPr>
              <a:t>Dziękujemy za wsparcie !!!</a:t>
            </a:r>
          </a:p>
        </p:txBody>
      </p:sp>
      <p:sp>
        <p:nvSpPr>
          <p:cNvPr id="2" name="Prostokąt 1"/>
          <p:cNvSpPr/>
          <p:nvPr/>
        </p:nvSpPr>
        <p:spPr>
          <a:xfrm>
            <a:off x="503548" y="843721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+mj-lt"/>
              </a:rPr>
              <a:t>Zawracamy się z gorąca prośba o </a:t>
            </a:r>
            <a:r>
              <a:rPr lang="pl-PL" sz="3200" b="1" dirty="0">
                <a:latin typeface="+mj-lt"/>
              </a:rPr>
              <a:t>przekazanie 1% podatku na rzecz Naszego </a:t>
            </a:r>
            <a:r>
              <a:rPr lang="pl-PL" sz="3200" b="1" dirty="0" smtClean="0">
                <a:latin typeface="+mj-lt"/>
              </a:rPr>
              <a:t>Klubu </a:t>
            </a:r>
            <a:r>
              <a:rPr lang="pl-PL" sz="3200" dirty="0" smtClean="0">
                <a:latin typeface="+mj-lt"/>
              </a:rPr>
              <a:t>przez</a:t>
            </a:r>
            <a:r>
              <a:rPr lang="pl-PL" sz="3200" dirty="0">
                <a:latin typeface="+mj-lt"/>
              </a:rPr>
              <a:t> </a:t>
            </a:r>
            <a:r>
              <a:rPr lang="pl-PL" sz="3200" b="1" dirty="0">
                <a:latin typeface="+mj-lt"/>
              </a:rPr>
              <a:t>Fundacja Studencką „Młodzi – Młodym</a:t>
            </a:r>
            <a:r>
              <a:rPr lang="pl-PL" sz="3200" b="1" dirty="0" smtClean="0">
                <a:latin typeface="+mj-lt"/>
              </a:rPr>
              <a:t>”</a:t>
            </a:r>
            <a:endParaRPr lang="pl-PL" sz="3200" dirty="0"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80928"/>
            <a:ext cx="3726236" cy="205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+mj-lt"/>
              </a:rPr>
              <a:t>Informacje Zarządu KS REKIN</a:t>
            </a:r>
            <a:endParaRPr lang="pl-PL" sz="3200" b="1" dirty="0">
              <a:latin typeface="+mj-lt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07504" y="1844824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latin typeface="+mj-lt"/>
              </a:rPr>
              <a:t>Zwracamy się z prośbą o: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3200" dirty="0" smtClean="0">
                <a:latin typeface="+mj-lt"/>
              </a:rPr>
              <a:t> pobranie i wypełnienie deklaracji członkowskie (www.klubrekin.pl, zakładka „Dokumenty”,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3200" dirty="0">
                <a:latin typeface="+mj-lt"/>
              </a:rPr>
              <a:t>p</a:t>
            </a:r>
            <a:r>
              <a:rPr lang="pl-PL" sz="3200" dirty="0" smtClean="0">
                <a:latin typeface="+mj-lt"/>
              </a:rPr>
              <a:t>odanie adresu e-mail i telefonu kontaktowego,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3200" dirty="0" smtClean="0">
                <a:latin typeface="+mj-lt"/>
              </a:rPr>
              <a:t>Poinformujcie proszę, że wznawiamy treningi!!!</a:t>
            </a:r>
            <a:endParaRPr lang="pl-PL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212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+mj-lt"/>
              </a:rPr>
              <a:t>Informacje Zarządu KS REKIN</a:t>
            </a:r>
            <a:endParaRPr lang="pl-PL" sz="3200" b="1" dirty="0">
              <a:latin typeface="+mj-lt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489507" y="1844824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Zapraszamy do pomocy przy organizacji jubileuszowych X-tych Zawodów Pływackich w Sprincie o Puchar Klubu Kibica</a:t>
            </a:r>
          </a:p>
          <a:p>
            <a:pPr algn="ctr"/>
            <a:endParaRPr lang="pl-PL" sz="3200" dirty="0">
              <a:latin typeface="+mj-lt"/>
            </a:endParaRPr>
          </a:p>
          <a:p>
            <a:pPr algn="ctr"/>
            <a:r>
              <a:rPr lang="pl-PL" sz="3200" dirty="0" smtClean="0">
                <a:latin typeface="+mj-lt"/>
              </a:rPr>
              <a:t>28 kwiecień 2018</a:t>
            </a:r>
            <a:endParaRPr lang="pl-P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21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+mj-lt"/>
              </a:rPr>
              <a:t>Informacje Zarządu KS REKIN</a:t>
            </a:r>
            <a:endParaRPr lang="pl-PL" sz="3200" b="1" dirty="0">
              <a:latin typeface="+mj-lt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26477" y="577148"/>
            <a:ext cx="89100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l-PL" sz="1600" b="1" dirty="0" smtClean="0">
                <a:latin typeface="+mj-lt"/>
              </a:rPr>
              <a:t>Czerwiec</a:t>
            </a:r>
            <a:r>
              <a:rPr lang="pl-PL" sz="1600" b="1" dirty="0">
                <a:latin typeface="+mj-lt"/>
              </a:rPr>
              <a:t>/ Lipiec 2017 </a:t>
            </a:r>
            <a:r>
              <a:rPr lang="pl-PL" sz="1600" dirty="0">
                <a:latin typeface="+mj-lt"/>
              </a:rPr>
              <a:t>-  </a:t>
            </a:r>
            <a:r>
              <a:rPr lang="pl-PL" sz="1600" dirty="0" smtClean="0">
                <a:latin typeface="+mj-lt"/>
              </a:rPr>
              <a:t>dwa </a:t>
            </a:r>
            <a:r>
              <a:rPr lang="pl-PL" sz="1600" dirty="0">
                <a:latin typeface="+mj-lt"/>
              </a:rPr>
              <a:t>posiedzenia m.in. w sprawie ustalenia </a:t>
            </a:r>
            <a:r>
              <a:rPr lang="pl-PL" sz="1600" dirty="0" smtClean="0">
                <a:latin typeface="+mj-lt"/>
              </a:rPr>
              <a:t>strategii działań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 smtClean="0">
                <a:latin typeface="+mj-lt"/>
              </a:rPr>
              <a:t>Zarządu </a:t>
            </a:r>
            <a:r>
              <a:rPr lang="pl-PL" sz="1600" dirty="0">
                <a:latin typeface="+mj-lt"/>
              </a:rPr>
              <a:t>i </a:t>
            </a:r>
            <a:r>
              <a:rPr lang="pl-PL" sz="1600" dirty="0" smtClean="0">
                <a:latin typeface="+mj-lt"/>
              </a:rPr>
              <a:t>Klubu</a:t>
            </a:r>
          </a:p>
          <a:p>
            <a:r>
              <a:rPr lang="pl-PL" sz="1600" dirty="0">
                <a:latin typeface="+mj-lt"/>
              </a:rPr>
              <a:t> </a:t>
            </a:r>
            <a:r>
              <a:rPr lang="pl-PL" sz="1600" dirty="0" smtClean="0">
                <a:latin typeface="+mj-lt"/>
              </a:rPr>
              <a:t>                                                 na </a:t>
            </a:r>
            <a:r>
              <a:rPr lang="pl-PL" sz="1600" dirty="0">
                <a:latin typeface="+mj-lt"/>
              </a:rPr>
              <a:t>czas remontu basenu w Świebodzicach.</a:t>
            </a:r>
          </a:p>
          <a:p>
            <a:r>
              <a:rPr lang="pl-PL" sz="1600" b="1" dirty="0" smtClean="0">
                <a:latin typeface="+mj-lt"/>
              </a:rPr>
              <a:t>2. Sierpień </a:t>
            </a:r>
            <a:r>
              <a:rPr lang="pl-PL" sz="1600" b="1" dirty="0">
                <a:latin typeface="+mj-lt"/>
              </a:rPr>
              <a:t>2017 </a:t>
            </a:r>
            <a:r>
              <a:rPr lang="pl-PL" sz="1600" b="1" dirty="0" smtClean="0">
                <a:latin typeface="+mj-lt"/>
              </a:rPr>
              <a:t>                 </a:t>
            </a:r>
            <a:r>
              <a:rPr lang="pl-PL" sz="1600" dirty="0">
                <a:latin typeface="+mj-lt"/>
              </a:rPr>
              <a:t> - </a:t>
            </a:r>
            <a:r>
              <a:rPr lang="pl-PL" sz="1600" dirty="0" smtClean="0">
                <a:latin typeface="+mj-lt"/>
              </a:rPr>
              <a:t>negocjacje </a:t>
            </a:r>
            <a:r>
              <a:rPr lang="pl-PL" sz="1600" dirty="0">
                <a:latin typeface="+mj-lt"/>
              </a:rPr>
              <a:t>umów z </a:t>
            </a:r>
            <a:r>
              <a:rPr lang="pl-PL" sz="1600" dirty="0" err="1">
                <a:latin typeface="+mj-lt"/>
              </a:rPr>
              <a:t>OSiR</a:t>
            </a:r>
            <a:r>
              <a:rPr lang="pl-PL" sz="1600" dirty="0">
                <a:latin typeface="+mj-lt"/>
              </a:rPr>
              <a:t> Żarów i </a:t>
            </a:r>
            <a:r>
              <a:rPr lang="pl-PL" sz="1600" dirty="0" err="1">
                <a:latin typeface="+mj-lt"/>
              </a:rPr>
              <a:t>Aqua</a:t>
            </a:r>
            <a:r>
              <a:rPr lang="pl-PL" sz="1600" dirty="0">
                <a:latin typeface="+mj-lt"/>
              </a:rPr>
              <a:t> Zdrój </a:t>
            </a:r>
            <a:r>
              <a:rPr lang="pl-PL" sz="1600" dirty="0" smtClean="0">
                <a:latin typeface="+mj-lt"/>
              </a:rPr>
              <a:t>Wałbrzych, oraz SP10</a:t>
            </a:r>
            <a:endParaRPr lang="pl-PL" sz="1600" dirty="0">
              <a:latin typeface="+mj-lt"/>
            </a:endParaRPr>
          </a:p>
          <a:p>
            <a:r>
              <a:rPr lang="pl-PL" sz="1600" dirty="0">
                <a:latin typeface="+mj-lt"/>
              </a:rPr>
              <a:t>   </a:t>
            </a:r>
            <a:r>
              <a:rPr lang="pl-PL" sz="1600" dirty="0" smtClean="0">
                <a:latin typeface="+mj-lt"/>
              </a:rPr>
              <a:t>      </a:t>
            </a:r>
            <a:r>
              <a:rPr lang="pl-PL" sz="1600" dirty="0">
                <a:latin typeface="+mj-lt"/>
              </a:rPr>
              <a:t>                      </a:t>
            </a:r>
            <a:r>
              <a:rPr lang="pl-PL" sz="1600" dirty="0" smtClean="0">
                <a:latin typeface="+mj-lt"/>
              </a:rPr>
              <a:t>                 - podpisanie </a:t>
            </a:r>
            <a:r>
              <a:rPr lang="pl-PL" sz="1600" dirty="0">
                <a:latin typeface="+mj-lt"/>
              </a:rPr>
              <a:t>umów z </a:t>
            </a:r>
            <a:r>
              <a:rPr lang="pl-PL" sz="1600" dirty="0" err="1">
                <a:latin typeface="+mj-lt"/>
              </a:rPr>
              <a:t>OSiR</a:t>
            </a:r>
            <a:r>
              <a:rPr lang="pl-PL" sz="1600" dirty="0">
                <a:latin typeface="+mj-lt"/>
              </a:rPr>
              <a:t> Żarów i </a:t>
            </a:r>
            <a:r>
              <a:rPr lang="pl-PL" sz="1600" dirty="0" err="1">
                <a:latin typeface="+mj-lt"/>
              </a:rPr>
              <a:t>Aqua</a:t>
            </a:r>
            <a:r>
              <a:rPr lang="pl-PL" sz="1600" dirty="0">
                <a:latin typeface="+mj-lt"/>
              </a:rPr>
              <a:t> Zdrój </a:t>
            </a:r>
            <a:r>
              <a:rPr lang="pl-PL" sz="1600" dirty="0" smtClean="0">
                <a:latin typeface="+mj-lt"/>
              </a:rPr>
              <a:t>Wałbrzych, oraz SP10</a:t>
            </a:r>
            <a:endParaRPr lang="pl-PL" sz="1600" dirty="0">
              <a:latin typeface="+mj-lt"/>
            </a:endParaRPr>
          </a:p>
          <a:p>
            <a:r>
              <a:rPr lang="pl-PL" sz="1600" dirty="0">
                <a:latin typeface="+mj-lt"/>
              </a:rPr>
              <a:t>                   </a:t>
            </a:r>
            <a:r>
              <a:rPr lang="pl-PL" sz="1600" dirty="0" smtClean="0">
                <a:latin typeface="+mj-lt"/>
              </a:rPr>
              <a:t>                     </a:t>
            </a:r>
            <a:r>
              <a:rPr lang="pl-PL" sz="1600" dirty="0">
                <a:latin typeface="+mj-lt"/>
              </a:rPr>
              <a:t>    </a:t>
            </a:r>
            <a:r>
              <a:rPr lang="pl-PL" sz="1600" dirty="0" smtClean="0">
                <a:latin typeface="+mj-lt"/>
              </a:rPr>
              <a:t> </a:t>
            </a:r>
            <a:r>
              <a:rPr lang="pl-PL" sz="1600" dirty="0">
                <a:latin typeface="+mj-lt"/>
              </a:rPr>
              <a:t>  </a:t>
            </a:r>
            <a:r>
              <a:rPr lang="pl-PL" sz="1600" dirty="0" smtClean="0">
                <a:latin typeface="+mj-lt"/>
              </a:rPr>
              <a:t>- spotkanie </a:t>
            </a:r>
            <a:r>
              <a:rPr lang="pl-PL" sz="1600" dirty="0">
                <a:latin typeface="+mj-lt"/>
              </a:rPr>
              <a:t>Zarządu w sprawie </a:t>
            </a:r>
            <a:r>
              <a:rPr lang="pl-PL" sz="1600" dirty="0" smtClean="0">
                <a:latin typeface="+mj-lt"/>
              </a:rPr>
              <a:t>organizacji zajęć podczas remontu WCR</a:t>
            </a:r>
            <a:endParaRPr lang="pl-PL" sz="1600" dirty="0">
              <a:latin typeface="+mj-lt"/>
            </a:endParaRPr>
          </a:p>
          <a:p>
            <a:r>
              <a:rPr lang="pl-PL" sz="1600" b="1" dirty="0" smtClean="0">
                <a:latin typeface="+mj-lt"/>
              </a:rPr>
              <a:t>3. Wrzesień </a:t>
            </a:r>
            <a:r>
              <a:rPr lang="pl-PL" sz="1600" b="1" dirty="0">
                <a:latin typeface="+mj-lt"/>
              </a:rPr>
              <a:t>2017 </a:t>
            </a:r>
            <a:r>
              <a:rPr lang="pl-PL" sz="1600" b="1" dirty="0" smtClean="0">
                <a:latin typeface="+mj-lt"/>
              </a:rPr>
              <a:t>               </a:t>
            </a:r>
            <a:r>
              <a:rPr lang="pl-PL" sz="1600" dirty="0" smtClean="0">
                <a:latin typeface="+mj-lt"/>
              </a:rPr>
              <a:t>- </a:t>
            </a:r>
            <a:r>
              <a:rPr lang="pl-PL" sz="1600" dirty="0">
                <a:latin typeface="+mj-lt"/>
              </a:rPr>
              <a:t>posiedzenie Zarządu w sprawie ustalenia działań na następne </a:t>
            </a:r>
            <a:r>
              <a:rPr lang="pl-PL" sz="1600" dirty="0" smtClean="0">
                <a:latin typeface="+mj-lt"/>
              </a:rPr>
              <a:t>miesiące oraz</a:t>
            </a:r>
          </a:p>
          <a:p>
            <a:r>
              <a:rPr lang="pl-PL" sz="1600" dirty="0">
                <a:latin typeface="+mj-lt"/>
              </a:rPr>
              <a:t> </a:t>
            </a:r>
            <a:r>
              <a:rPr lang="pl-PL" sz="1600" dirty="0" smtClean="0">
                <a:latin typeface="+mj-lt"/>
              </a:rPr>
              <a:t>                                                zabezpieczenie sytuacji finansowej Klubu</a:t>
            </a:r>
            <a:endParaRPr lang="pl-PL" sz="1600" dirty="0">
              <a:latin typeface="+mj-lt"/>
            </a:endParaRPr>
          </a:p>
          <a:p>
            <a:r>
              <a:rPr lang="pl-PL" sz="1600" b="1" dirty="0" smtClean="0">
                <a:latin typeface="+mj-lt"/>
              </a:rPr>
              <a:t>4. Październik 2017            </a:t>
            </a:r>
            <a:r>
              <a:rPr lang="pl-PL" sz="1600" dirty="0">
                <a:latin typeface="+mj-lt"/>
              </a:rPr>
              <a:t>-  spotkanie z Burmistrzem </a:t>
            </a:r>
          </a:p>
          <a:p>
            <a:r>
              <a:rPr lang="pl-PL" sz="1600" dirty="0">
                <a:latin typeface="+mj-lt"/>
              </a:rPr>
              <a:t>                      </a:t>
            </a:r>
            <a:r>
              <a:rPr lang="pl-PL" sz="1600" dirty="0" smtClean="0">
                <a:latin typeface="+mj-lt"/>
              </a:rPr>
              <a:t>                    </a:t>
            </a:r>
            <a:r>
              <a:rPr lang="pl-PL" sz="1600" dirty="0">
                <a:latin typeface="+mj-lt"/>
              </a:rPr>
              <a:t>    - spotkanie z Przewodniczącym </a:t>
            </a:r>
            <a:r>
              <a:rPr lang="pl-PL" sz="1600" dirty="0" smtClean="0">
                <a:latin typeface="+mj-lt"/>
              </a:rPr>
              <a:t>Rady Miejskiej</a:t>
            </a:r>
            <a:endParaRPr lang="pl-PL" sz="1600" dirty="0">
              <a:latin typeface="+mj-lt"/>
            </a:endParaRPr>
          </a:p>
          <a:p>
            <a:r>
              <a:rPr lang="pl-PL" sz="1600" dirty="0">
                <a:latin typeface="+mj-lt"/>
              </a:rPr>
              <a:t>             </a:t>
            </a:r>
            <a:r>
              <a:rPr lang="pl-PL" sz="1600" dirty="0" smtClean="0">
                <a:latin typeface="+mj-lt"/>
              </a:rPr>
              <a:t>       </a:t>
            </a:r>
            <a:r>
              <a:rPr lang="pl-PL" sz="1600" dirty="0">
                <a:latin typeface="+mj-lt"/>
              </a:rPr>
              <a:t>          </a:t>
            </a:r>
            <a:r>
              <a:rPr lang="pl-PL" sz="1600" dirty="0" smtClean="0">
                <a:latin typeface="+mj-lt"/>
              </a:rPr>
              <a:t>   </a:t>
            </a:r>
            <a:r>
              <a:rPr lang="pl-PL" sz="1600" dirty="0">
                <a:latin typeface="+mj-lt"/>
              </a:rPr>
              <a:t> </a:t>
            </a:r>
            <a:r>
              <a:rPr lang="pl-PL" sz="1600" dirty="0" smtClean="0">
                <a:latin typeface="+mj-lt"/>
              </a:rPr>
              <a:t>        </a:t>
            </a:r>
            <a:r>
              <a:rPr lang="pl-PL" sz="1600" dirty="0">
                <a:latin typeface="+mj-lt"/>
              </a:rPr>
              <a:t>    </a:t>
            </a:r>
            <a:r>
              <a:rPr lang="pl-PL" sz="1600" dirty="0" smtClean="0">
                <a:latin typeface="+mj-lt"/>
              </a:rPr>
              <a:t>- prezentacja </a:t>
            </a:r>
            <a:r>
              <a:rPr lang="pl-PL" sz="1600" dirty="0">
                <a:latin typeface="+mj-lt"/>
              </a:rPr>
              <a:t>Klubu na posiedzeniu Komisji  Oświaty i Sportu</a:t>
            </a:r>
          </a:p>
          <a:p>
            <a:r>
              <a:rPr lang="pl-PL" sz="1600" dirty="0">
                <a:latin typeface="+mj-lt"/>
              </a:rPr>
              <a:t>            </a:t>
            </a:r>
            <a:r>
              <a:rPr lang="pl-PL" sz="1600" dirty="0" smtClean="0">
                <a:latin typeface="+mj-lt"/>
              </a:rPr>
              <a:t>    </a:t>
            </a:r>
            <a:r>
              <a:rPr lang="pl-PL" sz="1600" dirty="0">
                <a:latin typeface="+mj-lt"/>
              </a:rPr>
              <a:t>                  </a:t>
            </a:r>
            <a:r>
              <a:rPr lang="pl-PL" sz="1600" dirty="0" smtClean="0">
                <a:latin typeface="+mj-lt"/>
              </a:rPr>
              <a:t>           </a:t>
            </a:r>
            <a:r>
              <a:rPr lang="pl-PL" sz="1600" dirty="0">
                <a:latin typeface="+mj-lt"/>
              </a:rPr>
              <a:t> </a:t>
            </a:r>
            <a:r>
              <a:rPr lang="pl-PL" sz="1600" dirty="0" smtClean="0">
                <a:latin typeface="+mj-lt"/>
              </a:rPr>
              <a:t>- spotkanie </a:t>
            </a:r>
            <a:r>
              <a:rPr lang="pl-PL" sz="1600" dirty="0">
                <a:latin typeface="+mj-lt"/>
              </a:rPr>
              <a:t>z Prezesem </a:t>
            </a:r>
            <a:r>
              <a:rPr lang="pl-PL" sz="1600" dirty="0" err="1" smtClean="0">
                <a:latin typeface="+mj-lt"/>
              </a:rPr>
              <a:t>OSiR</a:t>
            </a:r>
            <a:r>
              <a:rPr lang="pl-PL" sz="1600" dirty="0" smtClean="0">
                <a:latin typeface="+mj-lt"/>
              </a:rPr>
              <a:t>, ustalenie </a:t>
            </a:r>
            <a:r>
              <a:rPr lang="pl-PL" sz="1600" dirty="0">
                <a:latin typeface="+mj-lt"/>
              </a:rPr>
              <a:t>warunków umowy na </a:t>
            </a:r>
            <a:r>
              <a:rPr lang="pl-PL" sz="1600" dirty="0" smtClean="0">
                <a:latin typeface="+mj-lt"/>
              </a:rPr>
              <a:t>rok</a:t>
            </a:r>
            <a:r>
              <a:rPr lang="pl-PL" sz="1600" dirty="0">
                <a:latin typeface="+mj-lt"/>
              </a:rPr>
              <a:t> </a:t>
            </a:r>
            <a:r>
              <a:rPr lang="pl-PL" sz="1600" dirty="0" smtClean="0">
                <a:latin typeface="+mj-lt"/>
              </a:rPr>
              <a:t>2018</a:t>
            </a:r>
            <a:endParaRPr lang="pl-PL" sz="1600" dirty="0">
              <a:latin typeface="+mj-lt"/>
            </a:endParaRPr>
          </a:p>
          <a:p>
            <a:r>
              <a:rPr lang="pl-PL" sz="1600" b="1" dirty="0">
                <a:latin typeface="+mj-lt"/>
              </a:rPr>
              <a:t>5</a:t>
            </a:r>
            <a:r>
              <a:rPr lang="pl-PL" sz="1600" b="1" dirty="0" smtClean="0">
                <a:latin typeface="+mj-lt"/>
              </a:rPr>
              <a:t>. Listopad                         </a:t>
            </a:r>
            <a:r>
              <a:rPr lang="pl-PL" sz="1600" dirty="0">
                <a:latin typeface="+mj-lt"/>
              </a:rPr>
              <a:t>- udział w konferencji w Krzyżowej w sprawie pozyskiwania finansów z grantów</a:t>
            </a:r>
          </a:p>
          <a:p>
            <a:r>
              <a:rPr lang="pl-PL" sz="1600" dirty="0" smtClean="0">
                <a:latin typeface="+mj-lt"/>
              </a:rPr>
              <a:t> </a:t>
            </a:r>
            <a:r>
              <a:rPr lang="pl-PL" sz="1600" dirty="0">
                <a:latin typeface="+mj-lt"/>
              </a:rPr>
              <a:t>              </a:t>
            </a:r>
            <a:r>
              <a:rPr lang="pl-PL" sz="1600" dirty="0" smtClean="0">
                <a:latin typeface="+mj-lt"/>
              </a:rPr>
              <a:t>                         </a:t>
            </a:r>
            <a:r>
              <a:rPr lang="pl-PL" sz="1600" dirty="0">
                <a:latin typeface="+mj-lt"/>
              </a:rPr>
              <a:t>     - seria spotkań z sympatykami Klubu  w celu pozyskania funduszy </a:t>
            </a:r>
            <a:r>
              <a:rPr lang="pl-PL" sz="1600" dirty="0" smtClean="0">
                <a:latin typeface="+mj-lt"/>
              </a:rPr>
              <a:t>na bieżącą</a:t>
            </a:r>
          </a:p>
          <a:p>
            <a:r>
              <a:rPr lang="pl-PL" sz="1600" dirty="0">
                <a:latin typeface="+mj-lt"/>
              </a:rPr>
              <a:t> </a:t>
            </a:r>
            <a:r>
              <a:rPr lang="pl-PL" sz="1600" dirty="0" smtClean="0">
                <a:latin typeface="+mj-lt"/>
              </a:rPr>
              <a:t>                                              działalność </a:t>
            </a:r>
            <a:r>
              <a:rPr lang="pl-PL" sz="1600" dirty="0">
                <a:latin typeface="+mj-lt"/>
              </a:rPr>
              <a:t>Klubu ( ok 3,5 </a:t>
            </a:r>
            <a:r>
              <a:rPr lang="pl-PL" sz="1600" dirty="0" err="1">
                <a:latin typeface="+mj-lt"/>
              </a:rPr>
              <a:t>tys</a:t>
            </a:r>
            <a:r>
              <a:rPr lang="pl-PL" sz="1600" dirty="0">
                <a:latin typeface="+mj-lt"/>
              </a:rPr>
              <a:t> zł)</a:t>
            </a:r>
          </a:p>
          <a:p>
            <a:r>
              <a:rPr lang="pl-PL" sz="1600" b="1" dirty="0">
                <a:latin typeface="+mj-lt"/>
              </a:rPr>
              <a:t>6. </a:t>
            </a:r>
            <a:r>
              <a:rPr lang="pl-PL" sz="1600" b="1" dirty="0" smtClean="0">
                <a:latin typeface="+mj-lt"/>
              </a:rPr>
              <a:t>Grudzień  </a:t>
            </a:r>
            <a:r>
              <a:rPr lang="pl-PL" sz="1600" dirty="0" smtClean="0">
                <a:latin typeface="+mj-lt"/>
              </a:rPr>
              <a:t>                     - </a:t>
            </a:r>
            <a:r>
              <a:rPr lang="pl-PL" sz="1600" dirty="0">
                <a:latin typeface="+mj-lt"/>
              </a:rPr>
              <a:t>Spotkanie z Burmistrzem</a:t>
            </a:r>
          </a:p>
          <a:p>
            <a:r>
              <a:rPr lang="pl-PL" sz="1600" dirty="0">
                <a:latin typeface="+mj-lt"/>
              </a:rPr>
              <a:t>              </a:t>
            </a:r>
            <a:r>
              <a:rPr lang="pl-PL" sz="1600" dirty="0" smtClean="0">
                <a:latin typeface="+mj-lt"/>
              </a:rPr>
              <a:t>        </a:t>
            </a:r>
            <a:r>
              <a:rPr lang="pl-PL" sz="1600" dirty="0">
                <a:latin typeface="+mj-lt"/>
              </a:rPr>
              <a:t>  </a:t>
            </a:r>
            <a:r>
              <a:rPr lang="pl-PL" sz="1600" dirty="0" smtClean="0">
                <a:latin typeface="+mj-lt"/>
              </a:rPr>
              <a:t>                 </a:t>
            </a:r>
            <a:r>
              <a:rPr lang="pl-PL" sz="1600" dirty="0">
                <a:latin typeface="+mj-lt"/>
              </a:rPr>
              <a:t>  </a:t>
            </a:r>
            <a:r>
              <a:rPr lang="pl-PL" sz="1600" dirty="0" smtClean="0">
                <a:latin typeface="+mj-lt"/>
              </a:rPr>
              <a:t>- spotkanie </a:t>
            </a:r>
            <a:r>
              <a:rPr lang="pl-PL" sz="1600" dirty="0">
                <a:latin typeface="+mj-lt"/>
              </a:rPr>
              <a:t>z Prezesem </a:t>
            </a:r>
            <a:r>
              <a:rPr lang="pl-PL" sz="1600" dirty="0" err="1">
                <a:latin typeface="+mj-lt"/>
              </a:rPr>
              <a:t>OSiR</a:t>
            </a:r>
            <a:r>
              <a:rPr lang="pl-PL" sz="1600" dirty="0">
                <a:latin typeface="+mj-lt"/>
              </a:rPr>
              <a:t>-dopracowanie szczegółów umowy</a:t>
            </a:r>
          </a:p>
          <a:p>
            <a:r>
              <a:rPr lang="pl-PL" sz="1600" b="1" dirty="0" smtClean="0">
                <a:latin typeface="+mj-lt"/>
              </a:rPr>
              <a:t>7. Styczeń                         </a:t>
            </a:r>
            <a:r>
              <a:rPr lang="pl-PL" sz="1600" dirty="0" smtClean="0">
                <a:latin typeface="+mj-lt"/>
              </a:rPr>
              <a:t>- </a:t>
            </a:r>
            <a:r>
              <a:rPr lang="pl-PL" sz="1600" dirty="0">
                <a:latin typeface="+mj-lt"/>
              </a:rPr>
              <a:t>spotkanie z nowym Prezesem </a:t>
            </a:r>
            <a:r>
              <a:rPr lang="pl-PL" sz="1600" dirty="0" err="1">
                <a:latin typeface="+mj-lt"/>
              </a:rPr>
              <a:t>Osiru</a:t>
            </a:r>
            <a:r>
              <a:rPr lang="pl-PL" sz="1600" dirty="0">
                <a:latin typeface="+mj-lt"/>
              </a:rPr>
              <a:t>-renegocjowanie umowy</a:t>
            </a:r>
          </a:p>
          <a:p>
            <a:r>
              <a:rPr lang="pl-PL" sz="1600" dirty="0">
                <a:latin typeface="+mj-lt"/>
              </a:rPr>
              <a:t>                </a:t>
            </a:r>
            <a:r>
              <a:rPr lang="pl-PL" sz="1600" dirty="0" smtClean="0">
                <a:latin typeface="+mj-lt"/>
              </a:rPr>
              <a:t>                          - spotkanie </a:t>
            </a:r>
            <a:r>
              <a:rPr lang="pl-PL" sz="1600" dirty="0">
                <a:latin typeface="+mj-lt"/>
              </a:rPr>
              <a:t>z Burmistrzem renegocjowanie dotacji i nowych warunków umowy </a:t>
            </a:r>
          </a:p>
          <a:p>
            <a:r>
              <a:rPr lang="pl-PL" sz="1600" dirty="0">
                <a:latin typeface="+mj-lt"/>
              </a:rPr>
              <a:t>    </a:t>
            </a:r>
            <a:r>
              <a:rPr lang="pl-PL" sz="1600" dirty="0" smtClean="0">
                <a:latin typeface="+mj-lt"/>
              </a:rPr>
              <a:t>            </a:t>
            </a:r>
            <a:r>
              <a:rPr lang="pl-PL" sz="1600" dirty="0">
                <a:latin typeface="+mj-lt"/>
              </a:rPr>
              <a:t>         </a:t>
            </a:r>
            <a:r>
              <a:rPr lang="pl-PL" sz="1600" dirty="0" smtClean="0">
                <a:latin typeface="+mj-lt"/>
              </a:rPr>
              <a:t>                </a:t>
            </a:r>
            <a:r>
              <a:rPr lang="pl-PL" sz="1600" dirty="0">
                <a:latin typeface="+mj-lt"/>
              </a:rPr>
              <a:t> </a:t>
            </a:r>
            <a:r>
              <a:rPr lang="pl-PL" sz="1600" dirty="0" smtClean="0">
                <a:latin typeface="+mj-lt"/>
              </a:rPr>
              <a:t>- spotkanie </a:t>
            </a:r>
            <a:r>
              <a:rPr lang="pl-PL" sz="1600" dirty="0">
                <a:latin typeface="+mj-lt"/>
              </a:rPr>
              <a:t>z Prezesem Fundacji "Merkury"</a:t>
            </a:r>
          </a:p>
          <a:p>
            <a:r>
              <a:rPr lang="pl-PL" sz="1600" dirty="0" smtClean="0">
                <a:latin typeface="+mj-lt"/>
              </a:rPr>
              <a:t>         </a:t>
            </a:r>
            <a:r>
              <a:rPr lang="pl-PL" sz="1600" dirty="0">
                <a:latin typeface="+mj-lt"/>
              </a:rPr>
              <a:t>           </a:t>
            </a:r>
            <a:r>
              <a:rPr lang="pl-PL" sz="1600" dirty="0" smtClean="0">
                <a:latin typeface="+mj-lt"/>
              </a:rPr>
              <a:t>                    </a:t>
            </a:r>
            <a:r>
              <a:rPr lang="pl-PL" sz="1600" dirty="0">
                <a:latin typeface="+mj-lt"/>
              </a:rPr>
              <a:t>  </a:t>
            </a:r>
            <a:r>
              <a:rPr lang="pl-PL" sz="1600" dirty="0" smtClean="0">
                <a:latin typeface="+mj-lt"/>
              </a:rPr>
              <a:t>- nawiązanie </a:t>
            </a:r>
            <a:r>
              <a:rPr lang="pl-PL" sz="1600" dirty="0">
                <a:latin typeface="+mj-lt"/>
              </a:rPr>
              <a:t>współpracy ze sztabem WOŚP i aktywne uczestnictwo w akcji </a:t>
            </a:r>
          </a:p>
          <a:p>
            <a:r>
              <a:rPr lang="pl-PL" sz="1600" dirty="0">
                <a:latin typeface="+mj-lt"/>
              </a:rPr>
              <a:t>           </a:t>
            </a:r>
            <a:r>
              <a:rPr lang="pl-PL" sz="1600" dirty="0" smtClean="0">
                <a:latin typeface="+mj-lt"/>
              </a:rPr>
              <a:t>                             </a:t>
            </a:r>
            <a:r>
              <a:rPr lang="pl-PL" sz="1600" dirty="0">
                <a:latin typeface="+mj-lt"/>
              </a:rPr>
              <a:t>  -promowanie klubu wśród </a:t>
            </a:r>
            <a:r>
              <a:rPr lang="pl-PL" sz="1600" dirty="0" smtClean="0">
                <a:latin typeface="+mj-lt"/>
              </a:rPr>
              <a:t>zaprzyjaźnionych </a:t>
            </a:r>
            <a:r>
              <a:rPr lang="pl-PL" sz="1600" dirty="0">
                <a:latin typeface="+mj-lt"/>
              </a:rPr>
              <a:t>firm -1%</a:t>
            </a:r>
          </a:p>
          <a:p>
            <a:r>
              <a:rPr lang="pl-PL" sz="1600" dirty="0">
                <a:latin typeface="+mj-lt"/>
              </a:rPr>
              <a:t>              </a:t>
            </a:r>
            <a:r>
              <a:rPr lang="pl-PL" sz="1600" dirty="0" smtClean="0">
                <a:latin typeface="+mj-lt"/>
              </a:rPr>
              <a:t>                            - posiedzenie </a:t>
            </a:r>
            <a:r>
              <a:rPr lang="pl-PL" sz="1600" dirty="0">
                <a:latin typeface="+mj-lt"/>
              </a:rPr>
              <a:t>Zarządu i spotkanie z Burmistrzem i Prezesem </a:t>
            </a:r>
            <a:r>
              <a:rPr lang="pl-PL" sz="1600" dirty="0" err="1">
                <a:latin typeface="+mj-lt"/>
              </a:rPr>
              <a:t>OSiRu</a:t>
            </a:r>
            <a:r>
              <a:rPr lang="pl-PL" sz="1600" dirty="0">
                <a:latin typeface="+mj-lt"/>
              </a:rPr>
              <a:t> w </a:t>
            </a:r>
            <a:r>
              <a:rPr lang="pl-PL" sz="1600" dirty="0" smtClean="0">
                <a:latin typeface="+mj-lt"/>
              </a:rPr>
              <a:t>sprawie</a:t>
            </a:r>
          </a:p>
          <a:p>
            <a:r>
              <a:rPr lang="pl-PL" sz="1600" dirty="0">
                <a:latin typeface="+mj-lt"/>
              </a:rPr>
              <a:t> </a:t>
            </a:r>
            <a:r>
              <a:rPr lang="pl-PL" sz="1600" dirty="0" smtClean="0">
                <a:latin typeface="+mj-lt"/>
              </a:rPr>
              <a:t>                                            dopracowanie szczegółów umowy</a:t>
            </a:r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46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+mj-lt"/>
              </a:rPr>
              <a:t>Informacje Zarządu KS REKIN</a:t>
            </a:r>
            <a:endParaRPr lang="pl-PL" sz="3200" b="1" dirty="0">
              <a:latin typeface="+mj-lt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489507" y="1844824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Zapraszamy do śledzenia naszej strony:</a:t>
            </a:r>
          </a:p>
          <a:p>
            <a:pPr algn="ctr"/>
            <a:endParaRPr lang="pl-PL" sz="3200" dirty="0" smtClean="0">
              <a:latin typeface="+mj-lt"/>
            </a:endParaRPr>
          </a:p>
          <a:p>
            <a:pPr algn="ctr"/>
            <a:r>
              <a:rPr lang="pl-PL" sz="3200" dirty="0" smtClean="0">
                <a:latin typeface="+mj-lt"/>
              </a:rPr>
              <a:t>www.klubrekin.pl</a:t>
            </a:r>
          </a:p>
          <a:p>
            <a:pPr algn="ctr"/>
            <a:r>
              <a:rPr lang="pl-PL" sz="3200" dirty="0">
                <a:latin typeface="+mj-lt"/>
              </a:rPr>
              <a:t>i</a:t>
            </a:r>
            <a:r>
              <a:rPr lang="pl-PL" sz="3200" dirty="0" smtClean="0">
                <a:latin typeface="+mj-lt"/>
              </a:rPr>
              <a:t> profilu na </a:t>
            </a:r>
            <a:r>
              <a:rPr lang="pl-PL" sz="3200" dirty="0" err="1" smtClean="0">
                <a:latin typeface="+mj-lt"/>
              </a:rPr>
              <a:t>facebook’u</a:t>
            </a:r>
            <a:r>
              <a:rPr lang="pl-PL" sz="3200" dirty="0" smtClean="0">
                <a:latin typeface="+mj-lt"/>
              </a:rPr>
              <a:t>.</a:t>
            </a:r>
          </a:p>
          <a:p>
            <a:pPr algn="ctr"/>
            <a:endParaRPr lang="pl-PL" sz="3200" dirty="0">
              <a:latin typeface="+mj-lt"/>
            </a:endParaRPr>
          </a:p>
          <a:p>
            <a:pPr algn="ctr"/>
            <a:r>
              <a:rPr lang="pl-PL" sz="3200" dirty="0" smtClean="0">
                <a:latin typeface="+mj-lt"/>
              </a:rPr>
              <a:t>Przypominamy klubowy adres mailowy:</a:t>
            </a:r>
          </a:p>
          <a:p>
            <a:pPr algn="ctr"/>
            <a:endParaRPr lang="pl-PL" sz="3200" dirty="0" smtClean="0">
              <a:latin typeface="+mj-lt"/>
            </a:endParaRPr>
          </a:p>
          <a:p>
            <a:pPr algn="ctr"/>
            <a:r>
              <a:rPr lang="pl-PL" sz="3200" dirty="0">
                <a:latin typeface="+mj-lt"/>
              </a:rPr>
              <a:t>z</a:t>
            </a:r>
            <a:r>
              <a:rPr lang="pl-PL" sz="3200" dirty="0" smtClean="0">
                <a:latin typeface="+mj-lt"/>
              </a:rPr>
              <a:t>arzad.klubrekin@interia.pl</a:t>
            </a:r>
            <a:endParaRPr lang="pl-P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46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2492896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latin typeface="+mj-lt"/>
              </a:rPr>
              <a:t>Dziękujemy Wszystkim,</a:t>
            </a:r>
          </a:p>
          <a:p>
            <a:pPr algn="ctr"/>
            <a:r>
              <a:rPr lang="pl-PL" sz="4400" b="1" dirty="0" smtClean="0">
                <a:latin typeface="+mj-lt"/>
              </a:rPr>
              <a:t> za uczestnictwo w spotkaniu !!!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15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16288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b="1" dirty="0" smtClean="0">
                <a:latin typeface="+mj-lt"/>
              </a:rPr>
              <a:t>Wracamy</a:t>
            </a:r>
          </a:p>
          <a:p>
            <a:pPr algn="ctr"/>
            <a:r>
              <a:rPr lang="pl-PL" sz="8000" b="1" dirty="0">
                <a:latin typeface="+mj-lt"/>
              </a:rPr>
              <a:t>d</a:t>
            </a:r>
            <a:r>
              <a:rPr lang="pl-PL" sz="8000" b="1" dirty="0" smtClean="0">
                <a:latin typeface="+mj-lt"/>
              </a:rPr>
              <a:t>o</a:t>
            </a:r>
          </a:p>
          <a:p>
            <a:pPr algn="ctr"/>
            <a:r>
              <a:rPr lang="pl-PL" sz="8000" b="1" dirty="0" smtClean="0">
                <a:latin typeface="+mj-lt"/>
              </a:rPr>
              <a:t>Świebodzic !!!</a:t>
            </a:r>
            <a:endParaRPr lang="pl-PL" sz="8000" b="1" dirty="0">
              <a:latin typeface="+mj-lt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atin typeface="+mj-lt"/>
              </a:rPr>
              <a:t>Kadra trenerska</a:t>
            </a:r>
            <a:endParaRPr lang="pl-PL" sz="4000" b="1" dirty="0">
              <a:latin typeface="+mj-lt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3</a:t>
            </a:fld>
            <a:endParaRPr lang="pl-PL"/>
          </a:p>
        </p:txBody>
      </p:sp>
      <p:pic>
        <p:nvPicPr>
          <p:cNvPr id="2050" name="Picture 2" descr="DSC0400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" y="707886"/>
            <a:ext cx="170656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klubrekin.pl/wp-content/uploads/2012/08/piwow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" y="4810125"/>
            <a:ext cx="1666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SCN048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42" y="770874"/>
            <a:ext cx="1662463" cy="20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lubrekin.pl/wp-content/uploads/2012/08/jacek_rapczyns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76" y="2546398"/>
            <a:ext cx="1666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_DSC2623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18" r="34018"/>
          <a:stretch/>
        </p:blipFill>
        <p:spPr bwMode="auto">
          <a:xfrm>
            <a:off x="3635896" y="4810126"/>
            <a:ext cx="2661709" cy="204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1727356" y="836712"/>
            <a:ext cx="284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Krzysztof Winiarczyk:</a:t>
            </a:r>
          </a:p>
          <a:p>
            <a:r>
              <a:rPr lang="pl-PL" sz="2000" dirty="0" smtClean="0">
                <a:latin typeface="+mj-lt"/>
              </a:rPr>
              <a:t>Wyczynowa, </a:t>
            </a:r>
            <a:r>
              <a:rPr lang="pl-PL" sz="2000" dirty="0" err="1">
                <a:latin typeface="+mj-lt"/>
              </a:rPr>
              <a:t>M</a:t>
            </a:r>
            <a:r>
              <a:rPr lang="pl-PL" sz="2000" dirty="0" err="1" smtClean="0">
                <a:latin typeface="+mj-lt"/>
              </a:rPr>
              <a:t>asters</a:t>
            </a:r>
            <a:endParaRPr lang="pl-PL" sz="2000" dirty="0">
              <a:latin typeface="+mj-lt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366667" y="3349555"/>
            <a:ext cx="284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Jacek </a:t>
            </a:r>
            <a:r>
              <a:rPr lang="pl-PL" sz="2000" dirty="0" err="1" smtClean="0">
                <a:latin typeface="+mj-lt"/>
              </a:rPr>
              <a:t>Rapczyński</a:t>
            </a:r>
            <a:r>
              <a:rPr lang="pl-PL" sz="2000" dirty="0" smtClean="0">
                <a:latin typeface="+mj-lt"/>
              </a:rPr>
              <a:t>:</a:t>
            </a:r>
          </a:p>
          <a:p>
            <a:r>
              <a:rPr lang="pl-PL" sz="2000" dirty="0" smtClean="0">
                <a:latin typeface="+mj-lt"/>
              </a:rPr>
              <a:t>Sportowa, </a:t>
            </a:r>
            <a:r>
              <a:rPr lang="pl-PL" sz="2000" dirty="0" err="1">
                <a:latin typeface="+mj-lt"/>
              </a:rPr>
              <a:t>M</a:t>
            </a:r>
            <a:r>
              <a:rPr lang="pl-PL" sz="2000" dirty="0" err="1" smtClean="0">
                <a:latin typeface="+mj-lt"/>
              </a:rPr>
              <a:t>asters</a:t>
            </a:r>
            <a:endParaRPr lang="pl-PL" sz="2000" dirty="0">
              <a:latin typeface="+mj-lt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758590" y="5480119"/>
            <a:ext cx="284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Jacek </a:t>
            </a:r>
            <a:r>
              <a:rPr lang="pl-PL" sz="2000" dirty="0" err="1" smtClean="0">
                <a:latin typeface="+mj-lt"/>
              </a:rPr>
              <a:t>Rapczyński</a:t>
            </a:r>
            <a:r>
              <a:rPr lang="pl-PL" sz="2000" dirty="0" smtClean="0">
                <a:latin typeface="+mj-lt"/>
              </a:rPr>
              <a:t>:</a:t>
            </a:r>
          </a:p>
          <a:p>
            <a:r>
              <a:rPr lang="pl-PL" sz="2000" dirty="0" smtClean="0">
                <a:latin typeface="+mj-lt"/>
              </a:rPr>
              <a:t>Sportowa, Doskonalenie</a:t>
            </a:r>
            <a:endParaRPr lang="pl-PL" sz="2000" dirty="0">
              <a:latin typeface="+mj-lt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299356" y="815747"/>
            <a:ext cx="2593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Rafał Kwiatkowski:</a:t>
            </a:r>
          </a:p>
          <a:p>
            <a:r>
              <a:rPr lang="pl-PL" sz="2000" dirty="0" smtClean="0">
                <a:latin typeface="+mj-lt"/>
              </a:rPr>
              <a:t>Naborowa</a:t>
            </a:r>
            <a:endParaRPr lang="pl-PL" sz="2000" dirty="0">
              <a:latin typeface="+mj-lt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299356" y="5172500"/>
            <a:ext cx="284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Grzegorz </a:t>
            </a:r>
            <a:r>
              <a:rPr lang="pl-PL" sz="2000" dirty="0" err="1" smtClean="0">
                <a:latin typeface="+mj-lt"/>
              </a:rPr>
              <a:t>Schabowski</a:t>
            </a:r>
            <a:r>
              <a:rPr lang="pl-PL" sz="2000" dirty="0" smtClean="0">
                <a:latin typeface="+mj-lt"/>
              </a:rPr>
              <a:t>:</a:t>
            </a:r>
          </a:p>
          <a:p>
            <a:r>
              <a:rPr lang="pl-PL" sz="2000" dirty="0" smtClean="0">
                <a:latin typeface="+mj-lt"/>
              </a:rPr>
              <a:t>Naborowa</a:t>
            </a:r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99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atin typeface="+mj-lt"/>
              </a:rPr>
              <a:t>Rozkład zajęć dla wszystkich grup podczas na pływalni </a:t>
            </a:r>
            <a:r>
              <a:rPr lang="pl-PL" sz="4000" b="1" dirty="0" err="1" smtClean="0">
                <a:latin typeface="+mj-lt"/>
              </a:rPr>
              <a:t>OSiR</a:t>
            </a:r>
            <a:r>
              <a:rPr lang="pl-PL" sz="4000" b="1" dirty="0" smtClean="0">
                <a:latin typeface="+mj-lt"/>
              </a:rPr>
              <a:t> Świebodzice</a:t>
            </a:r>
            <a:endParaRPr lang="pl-PL" sz="4000" b="1" dirty="0">
              <a:latin typeface="+mj-lt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4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65369"/>
              </p:ext>
            </p:extLst>
          </p:nvPr>
        </p:nvGraphicFramePr>
        <p:xfrm>
          <a:off x="179512" y="1290979"/>
          <a:ext cx="8784978" cy="5198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6680"/>
                <a:gridCol w="1558528"/>
                <a:gridCol w="1416680"/>
                <a:gridCol w="1558528"/>
                <a:gridCol w="1417281"/>
                <a:gridCol w="1417281"/>
              </a:tblGrid>
              <a:tr h="21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Poniedziałek</a:t>
                      </a:r>
                      <a:endParaRPr lang="pl-P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Wtorek</a:t>
                      </a:r>
                      <a:endParaRPr lang="pl-P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Środa</a:t>
                      </a:r>
                      <a:endParaRPr lang="pl-P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Czwartek</a:t>
                      </a:r>
                      <a:endParaRPr lang="pl-P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Piątek</a:t>
                      </a:r>
                      <a:endParaRPr lang="pl-P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Sobota</a:t>
                      </a:r>
                      <a:endParaRPr lang="pl-P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0810" marR="60810" marT="0" marB="0"/>
                </a:tc>
              </a:tr>
              <a:tr h="993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 </a:t>
                      </a:r>
                      <a:endParaRPr lang="pl-PL" sz="1600" b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6:00-7:00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highlight>
                            <a:srgbClr val="00FF00"/>
                          </a:highlight>
                        </a:rPr>
                        <a:t>wyczynowa</a:t>
                      </a:r>
                      <a:r>
                        <a:rPr lang="pl-PL" sz="1600" b="0" dirty="0">
                          <a:effectLst/>
                        </a:rPr>
                        <a:t>, </a:t>
                      </a:r>
                      <a:r>
                        <a:rPr lang="pl-PL" sz="1600" b="0" dirty="0" err="1" smtClean="0">
                          <a:effectLst/>
                        </a:rPr>
                        <a:t>masters</a:t>
                      </a:r>
                      <a:endParaRPr lang="pl-PL" sz="1600" b="0" dirty="0">
                        <a:effectLst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6:00-7:00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highlight>
                            <a:srgbClr val="00FF00"/>
                          </a:highlight>
                        </a:rPr>
                        <a:t>wyczynowa</a:t>
                      </a:r>
                      <a:r>
                        <a:rPr lang="pl-PL" sz="1600" b="0" dirty="0">
                          <a:effectLst/>
                        </a:rPr>
                        <a:t>, </a:t>
                      </a:r>
                      <a:r>
                        <a:rPr lang="pl-PL" sz="1600" b="0" dirty="0" err="1" smtClean="0">
                          <a:effectLst/>
                        </a:rPr>
                        <a:t>masters</a:t>
                      </a:r>
                      <a:endParaRPr lang="pl-PL" sz="1600" b="0" dirty="0">
                        <a:effectLst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6:00-7:00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highlight>
                            <a:srgbClr val="00FF00"/>
                          </a:highlight>
                        </a:rPr>
                        <a:t>wyczynowa</a:t>
                      </a:r>
                      <a:r>
                        <a:rPr lang="pl-PL" sz="1600" b="0" dirty="0">
                          <a:effectLst/>
                        </a:rPr>
                        <a:t>, </a:t>
                      </a:r>
                      <a:r>
                        <a:rPr lang="pl-PL" sz="1600" b="0" dirty="0" err="1" smtClean="0">
                          <a:effectLst/>
                        </a:rPr>
                        <a:t>masters</a:t>
                      </a:r>
                      <a:endParaRPr lang="pl-PL" sz="1600" b="0" dirty="0">
                        <a:effectLst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6:00-7:00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highlight>
                            <a:srgbClr val="00FF00"/>
                          </a:highlight>
                        </a:rPr>
                        <a:t>wyczynowa</a:t>
                      </a:r>
                      <a:r>
                        <a:rPr lang="pl-PL" sz="1600" b="0" dirty="0">
                          <a:effectLst/>
                        </a:rPr>
                        <a:t>, </a:t>
                      </a:r>
                      <a:r>
                        <a:rPr lang="pl-PL" sz="1600" b="0" dirty="0" err="1" smtClean="0">
                          <a:effectLst/>
                        </a:rPr>
                        <a:t>masters</a:t>
                      </a:r>
                      <a:endParaRPr lang="pl-PL" sz="1600" b="0" dirty="0">
                        <a:effectLst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8:00-10:00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effectLst/>
                          <a:highlight>
                            <a:srgbClr val="00FFFF"/>
                          </a:highlight>
                        </a:rPr>
                        <a:t>wyczynowa</a:t>
                      </a:r>
                      <a:endParaRPr lang="pl-PL" sz="16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10:00-11:30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highlight>
                            <a:srgbClr val="FFFF00"/>
                          </a:highlight>
                        </a:rPr>
                        <a:t>sportowa</a:t>
                      </a:r>
                      <a:r>
                        <a:rPr lang="pl-PL" sz="1600" b="0" dirty="0">
                          <a:effectLst/>
                        </a:rPr>
                        <a:t> </a:t>
                      </a: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6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14:30-15:30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doskonalenie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effectLst/>
                        </a:rPr>
                        <a:t>15:30-17:30 </a:t>
                      </a:r>
                      <a:r>
                        <a:rPr lang="pl-PL" sz="1600" b="0" dirty="0" smtClean="0">
                          <a:effectLst/>
                          <a:highlight>
                            <a:srgbClr val="00FFFF"/>
                          </a:highlight>
                        </a:rPr>
                        <a:t>wyczynowa</a:t>
                      </a:r>
                      <a:endParaRPr lang="pl-PL" sz="1600" b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effectLst/>
                        </a:rPr>
                        <a:t>16:00-17:00 </a:t>
                      </a:r>
                      <a:r>
                        <a:rPr lang="pl-PL" sz="1600" b="0" dirty="0" smtClean="0">
                          <a:effectLst/>
                          <a:highlight>
                            <a:srgbClr val="0000FF"/>
                          </a:highlight>
                        </a:rPr>
                        <a:t> doskonalenie</a:t>
                      </a:r>
                      <a:endParaRPr lang="pl-PL" sz="1600" b="0" dirty="0">
                        <a:effectLst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 </a:t>
                      </a:r>
                      <a:endParaRPr lang="pl-PL" sz="1600" b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effectLst/>
                        </a:rPr>
                        <a:t>15:30-17:30 </a:t>
                      </a:r>
                      <a:r>
                        <a:rPr lang="pl-PL" sz="1600" b="0" dirty="0" smtClean="0">
                          <a:effectLst/>
                          <a:highlight>
                            <a:srgbClr val="00FFFF"/>
                          </a:highlight>
                        </a:rPr>
                        <a:t>wyczynowa</a:t>
                      </a:r>
                      <a:endParaRPr lang="pl-PL" sz="16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effectLst/>
                        </a:rPr>
                        <a:t>16:00-17:00 </a:t>
                      </a:r>
                      <a:r>
                        <a:rPr lang="pl-PL" sz="1600" b="0" dirty="0" smtClean="0">
                          <a:effectLst/>
                          <a:highlight>
                            <a:srgbClr val="0000FF"/>
                          </a:highlight>
                        </a:rPr>
                        <a:t> doskonalenie</a:t>
                      </a: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14:30-15:30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effectLst/>
                          <a:highlight>
                            <a:srgbClr val="0000FF"/>
                          </a:highlight>
                        </a:rPr>
                        <a:t>doskonalenie</a:t>
                      </a:r>
                      <a:endParaRPr lang="pl-PL" sz="1600" b="0" dirty="0">
                        <a:effectLst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</a:rPr>
                        <a:t> </a:t>
                      </a:r>
                      <a:endParaRPr lang="pl-PL" sz="1600" b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72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15:30-17:00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wyczynowa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i 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sportowa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17:30-19:00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effectLst/>
                          <a:highlight>
                            <a:srgbClr val="00FF00"/>
                          </a:highlight>
                        </a:rPr>
                        <a:t>wyczynowa</a:t>
                      </a:r>
                      <a:r>
                        <a:rPr lang="pl-PL" sz="1600" b="0" dirty="0">
                          <a:effectLst/>
                        </a:rPr>
                        <a:t>, </a:t>
                      </a:r>
                      <a:r>
                        <a:rPr lang="pl-PL" sz="1600" b="0" dirty="0" smtClean="0">
                          <a:effectLst/>
                          <a:highlight>
                            <a:srgbClr val="FFFF00"/>
                          </a:highlight>
                        </a:rPr>
                        <a:t>sportowa</a:t>
                      </a:r>
                      <a:endParaRPr lang="pl-PL" sz="16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18:00-19:00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err="1">
                          <a:effectLst/>
                          <a:highlight>
                            <a:srgbClr val="FF00FF"/>
                          </a:highlight>
                        </a:rPr>
                        <a:t>naborowa</a:t>
                      </a:r>
                      <a:r>
                        <a:rPr lang="pl-PL" sz="1600" b="0" dirty="0">
                          <a:effectLst/>
                          <a:highlight>
                            <a:srgbClr val="FF00FF"/>
                          </a:highlight>
                        </a:rPr>
                        <a:t> „2</a:t>
                      </a:r>
                      <a:r>
                        <a:rPr lang="pl-PL" sz="1600" b="0" dirty="0" smtClean="0">
                          <a:effectLst/>
                          <a:highlight>
                            <a:srgbClr val="FF00FF"/>
                          </a:highlight>
                        </a:rPr>
                        <a:t>”</a:t>
                      </a:r>
                      <a:endParaRPr lang="pl-PL" sz="1600" b="0" dirty="0">
                        <a:effectLst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15:30-17:00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effectLst/>
                          <a:highlight>
                            <a:srgbClr val="00FFFF"/>
                          </a:highlight>
                        </a:rPr>
                        <a:t>wyczynowa,</a:t>
                      </a:r>
                      <a:r>
                        <a:rPr lang="pl-PL" sz="1600" b="0" dirty="0" smtClean="0">
                          <a:effectLst/>
                        </a:rPr>
                        <a:t> </a:t>
                      </a:r>
                      <a:r>
                        <a:rPr lang="pl-PL" sz="1600" b="0" dirty="0" smtClean="0">
                          <a:effectLst/>
                          <a:highlight>
                            <a:srgbClr val="FFFF00"/>
                          </a:highlight>
                        </a:rPr>
                        <a:t>sportowa</a:t>
                      </a:r>
                      <a:endParaRPr lang="pl-PL" sz="1600" b="0" dirty="0">
                        <a:effectLst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17:30-19:00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effectLst/>
                          <a:highlight>
                            <a:srgbClr val="00FF00"/>
                          </a:highlight>
                        </a:rPr>
                        <a:t>Wyczynowa,</a:t>
                      </a:r>
                      <a:r>
                        <a:rPr lang="pl-PL" sz="1600" b="0" dirty="0" smtClean="0">
                          <a:effectLst/>
                        </a:rPr>
                        <a:t> </a:t>
                      </a:r>
                      <a:r>
                        <a:rPr lang="pl-PL" sz="1600" b="0" dirty="0" smtClean="0">
                          <a:effectLst/>
                          <a:highlight>
                            <a:srgbClr val="FFFF00"/>
                          </a:highlight>
                        </a:rPr>
                        <a:t>sportowa</a:t>
                      </a:r>
                      <a:endParaRPr lang="pl-PL" sz="16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18:00-19:00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err="1">
                          <a:effectLst/>
                          <a:highlight>
                            <a:srgbClr val="FF00FF"/>
                          </a:highlight>
                        </a:rPr>
                        <a:t>naborowa</a:t>
                      </a:r>
                      <a:r>
                        <a:rPr lang="pl-PL" sz="1600" b="0" dirty="0">
                          <a:effectLst/>
                          <a:highlight>
                            <a:srgbClr val="FF00FF"/>
                          </a:highlight>
                        </a:rPr>
                        <a:t> „2</a:t>
                      </a:r>
                      <a:r>
                        <a:rPr lang="pl-PL" sz="1600" b="0" dirty="0" smtClean="0">
                          <a:effectLst/>
                          <a:highlight>
                            <a:srgbClr val="FF00FF"/>
                          </a:highlight>
                        </a:rPr>
                        <a:t>”</a:t>
                      </a:r>
                      <a:endParaRPr lang="pl-PL" sz="1600" b="0" dirty="0">
                        <a:effectLst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15:30-17:00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effectLst/>
                          <a:highlight>
                            <a:srgbClr val="00FFFF"/>
                          </a:highlight>
                        </a:rPr>
                        <a:t>Wyczynowa,</a:t>
                      </a:r>
                      <a:r>
                        <a:rPr lang="pl-PL" sz="1600" b="0" dirty="0" smtClean="0">
                          <a:effectLst/>
                        </a:rPr>
                        <a:t> </a:t>
                      </a:r>
                      <a:r>
                        <a:rPr lang="pl-PL" sz="1600" b="0" dirty="0" smtClean="0">
                          <a:effectLst/>
                          <a:highlight>
                            <a:srgbClr val="FFFF00"/>
                          </a:highlight>
                        </a:rPr>
                        <a:t>sportowa</a:t>
                      </a:r>
                      <a:endParaRPr lang="pl-PL" sz="1600" b="0" dirty="0">
                        <a:effectLst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</a:rPr>
                        <a:t> </a:t>
                      </a:r>
                      <a:endParaRPr lang="pl-PL" sz="1600" b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72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17:00-19:00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wyczynowa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17:00-18:00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naborowa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 „3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”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16:15-17:00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err="1">
                          <a:effectLst/>
                        </a:rPr>
                        <a:t>naborowa</a:t>
                      </a:r>
                      <a:r>
                        <a:rPr lang="pl-PL" sz="1600" b="0" dirty="0">
                          <a:effectLst/>
                        </a:rPr>
                        <a:t> „0</a:t>
                      </a:r>
                      <a:r>
                        <a:rPr lang="pl-PL" sz="1600" b="0" dirty="0" smtClean="0">
                          <a:effectLst/>
                        </a:rPr>
                        <a:t>”</a:t>
                      </a:r>
                      <a:endParaRPr lang="pl-PL" sz="16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17:15-18:00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err="1">
                          <a:effectLst/>
                        </a:rPr>
                        <a:t>naborowa</a:t>
                      </a:r>
                      <a:r>
                        <a:rPr lang="pl-PL" sz="1600" b="0" dirty="0">
                          <a:effectLst/>
                        </a:rPr>
                        <a:t> „1</a:t>
                      </a:r>
                      <a:r>
                        <a:rPr lang="pl-PL" sz="1600" b="0" dirty="0" smtClean="0">
                          <a:effectLst/>
                        </a:rPr>
                        <a:t>”</a:t>
                      </a:r>
                      <a:endParaRPr lang="pl-PL" sz="1600" b="0" dirty="0">
                        <a:effectLst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17:00-19:00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highlight>
                            <a:srgbClr val="00FF00"/>
                          </a:highlight>
                        </a:rPr>
                        <a:t>wyczynowa</a:t>
                      </a:r>
                      <a:r>
                        <a:rPr lang="pl-PL" sz="1600" b="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17:00-18:00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err="1">
                          <a:effectLst/>
                          <a:highlight>
                            <a:srgbClr val="FF0000"/>
                          </a:highlight>
                        </a:rPr>
                        <a:t>naborowa</a:t>
                      </a:r>
                      <a:r>
                        <a:rPr lang="pl-PL" sz="1600" b="0" dirty="0">
                          <a:effectLst/>
                          <a:highlight>
                            <a:srgbClr val="FF0000"/>
                          </a:highlight>
                        </a:rPr>
                        <a:t> „3</a:t>
                      </a:r>
                      <a:r>
                        <a:rPr lang="pl-PL" sz="1600" b="0" dirty="0" smtClean="0">
                          <a:effectLst/>
                          <a:highlight>
                            <a:srgbClr val="FF0000"/>
                          </a:highlight>
                        </a:rPr>
                        <a:t>”</a:t>
                      </a:r>
                      <a:endParaRPr lang="pl-PL" sz="1600" b="0" dirty="0">
                        <a:effectLst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16:15-17:00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err="1">
                          <a:effectLst/>
                        </a:rPr>
                        <a:t>naborowa</a:t>
                      </a:r>
                      <a:r>
                        <a:rPr lang="pl-PL" sz="1600" b="0" dirty="0">
                          <a:effectLst/>
                        </a:rPr>
                        <a:t> „0</a:t>
                      </a:r>
                      <a:r>
                        <a:rPr lang="pl-PL" sz="1600" b="0" dirty="0" smtClean="0">
                          <a:effectLst/>
                        </a:rPr>
                        <a:t>”</a:t>
                      </a:r>
                      <a:endParaRPr lang="pl-PL" sz="16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17:15-18:00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err="1">
                          <a:effectLst/>
                        </a:rPr>
                        <a:t>naborowa</a:t>
                      </a:r>
                      <a:r>
                        <a:rPr lang="pl-PL" sz="1600" b="0" dirty="0">
                          <a:effectLst/>
                        </a:rPr>
                        <a:t> „1</a:t>
                      </a:r>
                      <a:r>
                        <a:rPr lang="pl-PL" sz="1600" b="0" dirty="0" smtClean="0">
                          <a:effectLst/>
                        </a:rPr>
                        <a:t>”</a:t>
                      </a:r>
                      <a:endParaRPr lang="pl-PL" sz="1600" b="0" dirty="0">
                        <a:effectLst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17:00-18:30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effectLst/>
                          <a:highlight>
                            <a:srgbClr val="00FF00"/>
                          </a:highlight>
                        </a:rPr>
                        <a:t>wyczynowa</a:t>
                      </a:r>
                      <a:endParaRPr lang="pl-PL" sz="16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 </a:t>
                      </a:r>
                      <a:endParaRPr lang="pl-PL" sz="1600" b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 </a:t>
                      </a:r>
                      <a:endParaRPr lang="pl-PL" sz="1600" b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07504" y="598852"/>
            <a:ext cx="89133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latin typeface="+mj-lt"/>
              </a:rPr>
              <a:t>Kalkulując koszty składki bierzemy pod uwagę: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+mj-lt"/>
              </a:rPr>
              <a:t> podobny poziom dotacji jak w 2017 roku (m. Świebodzice, Powiat Świdnicki, </a:t>
            </a:r>
            <a:r>
              <a:rPr lang="pl-PL" sz="2200" dirty="0" err="1" smtClean="0">
                <a:latin typeface="+mj-lt"/>
              </a:rPr>
              <a:t>MSiT</a:t>
            </a:r>
            <a:r>
              <a:rPr lang="pl-PL" sz="2200" dirty="0" smtClean="0">
                <a:latin typeface="+mj-lt"/>
              </a:rPr>
              <a:t>, sponsorzy indywidualni, 1% podatku),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+mj-lt"/>
              </a:rPr>
              <a:t> zakładamy, że treningi wznowi podobna ilość dzieci i młodzieży jak przed remontem WCR (ok. 120 zawodników),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+mj-lt"/>
              </a:rPr>
              <a:t> składka członkowska pokrywa koszt wynajmu torów pływackich,  wynagrodzenie trenerów i obsługę księgową,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+mj-lt"/>
              </a:rPr>
              <a:t>Składka członkowska</a:t>
            </a:r>
            <a:endParaRPr lang="pl-PL" sz="3200" b="1" dirty="0">
              <a:latin typeface="+mj-lt"/>
            </a:endParaRPr>
          </a:p>
        </p:txBody>
      </p:sp>
      <p:pic>
        <p:nvPicPr>
          <p:cNvPr id="5" name="Obraz 4" descr="IMG_2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0811" y="3048096"/>
            <a:ext cx="3512745" cy="2148717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90480" y="3061065"/>
            <a:ext cx="49855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u="sng" dirty="0" smtClean="0">
                <a:latin typeface="+mj-lt"/>
              </a:rPr>
              <a:t>Grupa: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+mj-lt"/>
              </a:rPr>
              <a:t> Wyczynowa – 150 PLN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+mj-lt"/>
              </a:rPr>
              <a:t> Sportowa – 150 PLN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+mj-lt"/>
              </a:rPr>
              <a:t> Doskonalenia – 120 PLN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>
                <a:latin typeface="+mj-lt"/>
              </a:rPr>
              <a:t> </a:t>
            </a:r>
            <a:r>
              <a:rPr lang="pl-PL" sz="2200" dirty="0" smtClean="0">
                <a:latin typeface="+mj-lt"/>
              </a:rPr>
              <a:t>Naborowa – 120 PLN</a:t>
            </a:r>
            <a:endParaRPr lang="pl-PL" sz="22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+mj-lt"/>
              </a:rPr>
              <a:t> </a:t>
            </a:r>
            <a:r>
              <a:rPr lang="pl-PL" sz="2200" dirty="0" err="1" smtClean="0">
                <a:latin typeface="+mj-lt"/>
              </a:rPr>
              <a:t>Masters</a:t>
            </a:r>
            <a:r>
              <a:rPr lang="pl-PL" sz="2200" dirty="0" smtClean="0">
                <a:latin typeface="+mj-lt"/>
              </a:rPr>
              <a:t> – 120 PLN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19515" y="5307754"/>
            <a:ext cx="864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latin typeface="+mj-lt"/>
              </a:rPr>
              <a:t>Koszt wstępu na pływalnie: 7 groszy / min – pokrywany przez zawodników</a:t>
            </a:r>
          </a:p>
          <a:p>
            <a:r>
              <a:rPr lang="pl-PL" sz="2200" dirty="0" smtClean="0">
                <a:latin typeface="+mj-lt"/>
              </a:rPr>
              <a:t>(dodatkowo 10 min bezpłatnie na przebranie się)</a:t>
            </a:r>
          </a:p>
          <a:p>
            <a:r>
              <a:rPr lang="pl-PL" sz="2200" dirty="0" smtClean="0">
                <a:latin typeface="+mj-lt"/>
              </a:rPr>
              <a:t>(po przekroczeniu czasu treningu i 10 min opłata 17 groszy / min)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1484784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+mj-lt"/>
              </a:rPr>
              <a:t>Na całkowity miesięczny koszt funkcjonowania klubu składają się: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>
                <a:latin typeface="+mj-lt"/>
              </a:rPr>
              <a:t>wynajem torów,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>
                <a:latin typeface="+mj-lt"/>
              </a:rPr>
              <a:t>wynagrodzenie trenerów,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>
                <a:latin typeface="+mj-lt"/>
              </a:rPr>
              <a:t>obsługa księgowa,</a:t>
            </a:r>
          </a:p>
          <a:p>
            <a:pPr>
              <a:buFont typeface="Arial" pitchFamily="34" charset="0"/>
              <a:buChar char="•"/>
            </a:pPr>
            <a:endParaRPr lang="pl-PL" sz="24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pl-PL" sz="2400" dirty="0">
              <a:latin typeface="+mj-lt"/>
            </a:endParaRPr>
          </a:p>
          <a:p>
            <a:r>
              <a:rPr lang="pl-PL" sz="2400" dirty="0" smtClean="0">
                <a:latin typeface="+mj-lt"/>
              </a:rPr>
              <a:t>Powyższe koszty pokrywamy z: </a:t>
            </a:r>
            <a:endParaRPr lang="pl-PL" sz="24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+mj-lt"/>
              </a:rPr>
              <a:t> składek członkowskich,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+mj-lt"/>
              </a:rPr>
              <a:t> dofinansowanie </a:t>
            </a:r>
            <a:r>
              <a:rPr lang="pl-PL" sz="2400" dirty="0">
                <a:latin typeface="+mj-lt"/>
              </a:rPr>
              <a:t>z </a:t>
            </a:r>
            <a:r>
              <a:rPr lang="pl-PL" sz="2400" dirty="0" smtClean="0">
                <a:latin typeface="+mj-lt"/>
              </a:rPr>
              <a:t>UM,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>
                <a:latin typeface="+mj-lt"/>
              </a:rPr>
              <a:t> d</a:t>
            </a:r>
            <a:r>
              <a:rPr lang="pl-PL" sz="2400" dirty="0" smtClean="0">
                <a:latin typeface="+mj-lt"/>
              </a:rPr>
              <a:t>ofinansowania z </a:t>
            </a:r>
            <a:r>
              <a:rPr lang="pl-PL" sz="2400" dirty="0" err="1" smtClean="0">
                <a:latin typeface="+mj-lt"/>
              </a:rPr>
              <a:t>MSiT</a:t>
            </a:r>
            <a:r>
              <a:rPr lang="pl-PL" sz="2400" dirty="0" smtClean="0">
                <a:latin typeface="+mj-lt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>
                <a:latin typeface="+mj-lt"/>
              </a:rPr>
              <a:t> </a:t>
            </a:r>
            <a:r>
              <a:rPr lang="pl-PL" sz="2400" dirty="0" smtClean="0">
                <a:latin typeface="+mj-lt"/>
              </a:rPr>
              <a:t>1% podatku,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+mj-lt"/>
              </a:rPr>
              <a:t> innych dotacji celowych (powiat Świdnicki),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>
                <a:latin typeface="+mj-lt"/>
              </a:rPr>
              <a:t> </a:t>
            </a:r>
            <a:r>
              <a:rPr lang="pl-PL" sz="2400" dirty="0" smtClean="0">
                <a:latin typeface="+mj-lt"/>
              </a:rPr>
              <a:t>wsparcie finansowe od darczyńców.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atin typeface="+mj-lt"/>
              </a:rPr>
              <a:t>Koszty podstawowej działalności klubu „Szkolenie zawodników” - przypomnienie</a:t>
            </a:r>
            <a:endParaRPr lang="pl-PL" sz="4000" b="1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012160" y="494116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pl-PL" sz="4400" b="1" dirty="0">
              <a:solidFill>
                <a:srgbClr val="FF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1628800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latin typeface="+mj-lt"/>
              </a:rPr>
              <a:t>Budżet jest uzależniony od kalendarza: przygotowań, startów i zawiera: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+mj-lt"/>
              </a:rPr>
              <a:t> koszty zgrupowań treningowych (3-4 razy w roku),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+mj-lt"/>
              </a:rPr>
              <a:t> opłaty startowe,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+mj-lt"/>
              </a:rPr>
              <a:t> ewentualne zakwaterowanie i wyżywienie,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+mj-lt"/>
              </a:rPr>
              <a:t> koszty przejazdu zawodników.</a:t>
            </a:r>
          </a:p>
          <a:p>
            <a:endParaRPr lang="pl-PL" sz="2200" dirty="0" smtClean="0">
              <a:latin typeface="+mj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+mj-lt"/>
              </a:rPr>
              <a:t>Koszty działalności dodatkowej klubu </a:t>
            </a:r>
          </a:p>
          <a:p>
            <a:pPr algn="ctr"/>
            <a:r>
              <a:rPr lang="pl-PL" sz="3200" b="1" dirty="0" smtClean="0">
                <a:latin typeface="+mj-lt"/>
              </a:rPr>
              <a:t> „Reprezentowanie klubu i udział w zawodach</a:t>
            </a:r>
          </a:p>
          <a:p>
            <a:pPr algn="ctr"/>
            <a:r>
              <a:rPr lang="pl-PL" sz="3200" b="1" dirty="0" smtClean="0">
                <a:latin typeface="+mj-lt"/>
              </a:rPr>
              <a:t>i zgrupowaniach” - przypomnienie</a:t>
            </a:r>
            <a:endParaRPr lang="pl-PL" sz="3200" b="1" dirty="0"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4005064"/>
            <a:ext cx="41409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+mj-lt"/>
              </a:rPr>
              <a:t>Powyższe koszty są w głównej mierze finansowane przez rodziców.</a:t>
            </a:r>
          </a:p>
          <a:p>
            <a:endParaRPr lang="pl-PL" sz="2200" dirty="0" smtClean="0">
              <a:latin typeface="+mj-lt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8" name="Obraz 7" descr="IMG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0042" y="3761586"/>
            <a:ext cx="399444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79512" y="1628800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latin typeface="+mj-lt"/>
              </a:rPr>
              <a:t>Wspomniane koszty to znaczne obciążenie finansowe dla rodziców,  dlatego przy klubie działa grupa PRZYJACIÓŁ która aktywnie pozyskuje środki ”</a:t>
            </a:r>
            <a:r>
              <a:rPr lang="pl-PL" sz="2200" b="1" dirty="0" smtClean="0">
                <a:latin typeface="+mj-lt"/>
              </a:rPr>
              <a:t>Sponsoringu celowego</a:t>
            </a:r>
            <a:r>
              <a:rPr lang="pl-PL" sz="2200" dirty="0" smtClean="0">
                <a:latin typeface="+mj-lt"/>
              </a:rPr>
              <a:t>” przeznaczonego na dofinansowanie: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+mj-lt"/>
              </a:rPr>
              <a:t> wyjazdów na zawody sportowe,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>
                <a:latin typeface="+mj-lt"/>
              </a:rPr>
              <a:t> </a:t>
            </a:r>
            <a:r>
              <a:rPr lang="pl-PL" sz="2200" dirty="0" smtClean="0">
                <a:latin typeface="+mj-lt"/>
              </a:rPr>
              <a:t>stroje klubowe,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+mj-lt"/>
              </a:rPr>
              <a:t> posiłków dla zawodników grupy wyczynowej.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+mj-lt"/>
              </a:rPr>
              <a:t>Koszty działalności dodatkowej klubu </a:t>
            </a:r>
          </a:p>
          <a:p>
            <a:pPr algn="ctr"/>
            <a:r>
              <a:rPr lang="pl-PL" sz="3200" b="1" dirty="0" smtClean="0">
                <a:latin typeface="+mj-lt"/>
              </a:rPr>
              <a:t> „Reprezentowanie klubu i udział w zawodach</a:t>
            </a:r>
          </a:p>
          <a:p>
            <a:pPr algn="ctr"/>
            <a:r>
              <a:rPr lang="pl-PL" sz="3200" b="1" dirty="0" smtClean="0">
                <a:latin typeface="+mj-lt"/>
              </a:rPr>
              <a:t>i zgrupowaniach” - przypomnienie</a:t>
            </a:r>
            <a:endParaRPr lang="pl-PL" sz="3200" b="1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51520" y="4005064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+mj-lt"/>
              </a:rPr>
              <a:t>Sponsoring celowy nie pokrywa jednak całości powyższych wydatków i środki pozyskane w ten sposób nie mogą być przeznaczone na pokrycie kosztów podstawowej działalności klubu.</a:t>
            </a:r>
            <a:endParaRPr lang="pl-PL" sz="2400" b="1" dirty="0">
              <a:latin typeface="+mj-lt"/>
            </a:endParaRPr>
          </a:p>
        </p:txBody>
      </p:sp>
      <p:pic>
        <p:nvPicPr>
          <p:cNvPr id="8" name="Obraz 7" descr="IMG_0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068960"/>
            <a:ext cx="2376264" cy="3562614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5912296" cy="260648"/>
          </a:xfrm>
        </p:spPr>
        <p:txBody>
          <a:bodyPr/>
          <a:lstStyle/>
          <a:p>
            <a:r>
              <a:rPr lang="pl-PL" sz="900" i="1" dirty="0" smtClean="0">
                <a:solidFill>
                  <a:schemeClr val="tx1"/>
                </a:solidFill>
              </a:rPr>
              <a:t>Świebodzice, 2016-10-26 - Informacja na zebranie z rodzicami zawodników</a:t>
            </a:r>
            <a:endParaRPr lang="pl-PL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+mj-lt"/>
              </a:rPr>
              <a:t>Informacje Zarządu KS REKIN</a:t>
            </a:r>
            <a:endParaRPr lang="pl-PL" sz="3200" b="1" dirty="0">
              <a:latin typeface="+mj-lt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90480" y="937407"/>
            <a:ext cx="88740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u="sng" dirty="0" smtClean="0">
                <a:latin typeface="+mj-lt"/>
              </a:rPr>
              <a:t>Podziękowania:</a:t>
            </a:r>
          </a:p>
          <a:p>
            <a:r>
              <a:rPr lang="pl-PL" sz="2200" dirty="0" smtClean="0">
                <a:latin typeface="+mj-lt"/>
              </a:rPr>
              <a:t>1. Wszystkim zawodnikom trenującym z ogromnym zaangażowaniem w Żarowie i Wałbrzychu podczas remontu pływalni,</a:t>
            </a:r>
          </a:p>
          <a:p>
            <a:r>
              <a:rPr lang="pl-PL" sz="2200" dirty="0" smtClean="0">
                <a:latin typeface="+mj-lt"/>
              </a:rPr>
              <a:t>2. Rodzicom: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200" dirty="0" smtClean="0">
                <a:latin typeface="+mj-lt"/>
              </a:rPr>
              <a:t>za cierpliwość i świetną organizacje transportu zawodników na zajęcia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200" dirty="0" smtClean="0">
                <a:latin typeface="+mj-lt"/>
              </a:rPr>
              <a:t>za pomoc organizacyjną, przygotowywanie informacji na stronie klubowej i profilu </a:t>
            </a:r>
            <a:r>
              <a:rPr lang="pl-PL" sz="2200" dirty="0" err="1" smtClean="0">
                <a:latin typeface="+mj-lt"/>
              </a:rPr>
              <a:t>facebookowym</a:t>
            </a:r>
            <a:r>
              <a:rPr lang="pl-PL" sz="2200" dirty="0" smtClean="0">
                <a:latin typeface="+mj-lt"/>
              </a:rPr>
              <a:t> zdobywanie środków finansowych (</a:t>
            </a:r>
            <a:r>
              <a:rPr lang="pl-PL" sz="2200" dirty="0" err="1" smtClean="0">
                <a:latin typeface="+mj-lt"/>
              </a:rPr>
              <a:t>MSiT</a:t>
            </a:r>
            <a:r>
              <a:rPr lang="pl-PL" sz="2200" dirty="0" smtClean="0">
                <a:latin typeface="+mj-lt"/>
              </a:rPr>
              <a:t>, sponsorzy indywidualni, przygotowywanie upominków świątecznych dla sponsorów, organizację integracji, wsparcie podczas WOŚP i wiele innych aktywności</a:t>
            </a:r>
          </a:p>
          <a:p>
            <a:r>
              <a:rPr lang="pl-PL" sz="2200" dirty="0" smtClean="0">
                <a:latin typeface="+mj-lt"/>
              </a:rPr>
              <a:t>3. Wszystkim dobroczyńcom i osobom, którym leży na sercu dobro Naszego Klubu za wsparcie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03548" y="5085184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latin typeface="+mj-lt"/>
              </a:rPr>
              <a:t>Dziękujemy !!!</a:t>
            </a:r>
          </a:p>
        </p:txBody>
      </p:sp>
    </p:spTree>
    <p:extLst>
      <p:ext uri="{BB962C8B-B14F-4D97-AF65-F5344CB8AC3E}">
        <p14:creationId xmlns:p14="http://schemas.microsoft.com/office/powerpoint/2010/main" val="31086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473</TotalTime>
  <Words>731</Words>
  <Application>Microsoft Office PowerPoint</Application>
  <PresentationFormat>Pokaz na ekranie (4:3)</PresentationFormat>
  <Paragraphs>198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Przepływ</vt:lpstr>
      <vt:lpstr>Plan zajęć KS REKIN sezon 2017 / 2018 pływalnia WCR Świebodzice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Schneider Electric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Budżet miesięczny klubu</dc:title>
  <dc:creator>SESA164966</dc:creator>
  <cp:lastModifiedBy>SAMSUNG</cp:lastModifiedBy>
  <cp:revision>70</cp:revision>
  <dcterms:created xsi:type="dcterms:W3CDTF">2016-10-25T16:00:06Z</dcterms:created>
  <dcterms:modified xsi:type="dcterms:W3CDTF">2018-02-07T21:58:19Z</dcterms:modified>
</cp:coreProperties>
</file>